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2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010F89E-467E-44F9-AF4E-E2C5CE3B5A2F}">
  <a:tblStyle styleId="{4010F89E-467E-44F9-AF4E-E2C5CE3B5A2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594725E7-404F-46CE-AD36-4A3DE6C485F3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0c211b9d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0c211b9d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ceaf64994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ceaf64994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ceaf649944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ceaf649944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40c211b9d4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40c211b9d4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40c211b9d4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40c211b9d4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40c211b9d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40c211b9d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40c211b9d4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40c211b9d4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6426b30f6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6426b30f6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40c211b9d4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40c211b9d4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0c211b9d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0c211b9d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0c211b9d4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0c211b9d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40c211b9d4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40c211b9d4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0c211b9d4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0c211b9d4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0c211b9d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0c211b9d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40c211b9d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40c211b9d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Font typeface="Source Sans Pro"/>
              <a:buNone/>
              <a:defRPr sz="52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5" name="Google Shape;95;p24"/>
          <p:cNvSpPr/>
          <p:nvPr/>
        </p:nvSpPr>
        <p:spPr>
          <a:xfrm rot="10800000">
            <a:off x="268475" y="0"/>
            <a:ext cx="4135200" cy="520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4"/>
          <p:cNvSpPr txBox="1"/>
          <p:nvPr/>
        </p:nvSpPr>
        <p:spPr>
          <a:xfrm>
            <a:off x="680375" y="70950"/>
            <a:ext cx="33114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Assignment 1: Measuring the Flywheel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7" name="Google Shape;97;p24"/>
          <p:cNvSpPr txBox="1"/>
          <p:nvPr/>
        </p:nvSpPr>
        <p:spPr>
          <a:xfrm>
            <a:off x="7047550" y="4842025"/>
            <a:ext cx="21261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D7A5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#MyActualizationFlywheel</a:t>
            </a:r>
            <a:endParaRPr sz="1000">
              <a:solidFill>
                <a:srgbClr val="FD7A5E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 rot="10800000">
            <a:off x="268475" y="0"/>
            <a:ext cx="4135200" cy="520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9FC5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" name="Google Shape;101;p25"/>
          <p:cNvSpPr txBox="1"/>
          <p:nvPr/>
        </p:nvSpPr>
        <p:spPr>
          <a:xfrm>
            <a:off x="268400" y="70950"/>
            <a:ext cx="40320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Assignment 2: Maximizing Authenticity &amp; Potential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2" name="Google Shape;102;p25"/>
          <p:cNvSpPr txBox="1"/>
          <p:nvPr/>
        </p:nvSpPr>
        <p:spPr>
          <a:xfrm>
            <a:off x="7047550" y="4842025"/>
            <a:ext cx="21261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D7A5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#MyActualizationFlywheel</a:t>
            </a:r>
            <a:endParaRPr sz="1000">
              <a:solidFill>
                <a:srgbClr val="FD7A5E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">
  <p:cSld name="BLANK_1_1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/>
          <p:nvPr/>
        </p:nvSpPr>
        <p:spPr>
          <a:xfrm rot="10800000">
            <a:off x="268475" y="0"/>
            <a:ext cx="4135200" cy="5205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93C47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6" name="Google Shape;106;p26"/>
          <p:cNvSpPr txBox="1"/>
          <p:nvPr/>
        </p:nvSpPr>
        <p:spPr>
          <a:xfrm>
            <a:off x="730625" y="70950"/>
            <a:ext cx="3210900" cy="3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Assignment 3: Reducing Friction</a:t>
            </a:r>
            <a:endParaRPr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7" name="Google Shape;107;p26"/>
          <p:cNvSpPr txBox="1"/>
          <p:nvPr/>
        </p:nvSpPr>
        <p:spPr>
          <a:xfrm>
            <a:off x="7047550" y="4842025"/>
            <a:ext cx="21261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D7A5E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#MyActualizationFlywheel</a:t>
            </a:r>
            <a:endParaRPr sz="1000">
              <a:solidFill>
                <a:srgbClr val="FD7A5E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ource Sans Pro"/>
              <a:buNone/>
              <a:defRPr sz="2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Sans Pro"/>
              <a:buChar char="●"/>
              <a:defRPr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●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Char char="○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Sans Pro"/>
              <a:buChar char="■"/>
              <a:defRPr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/>
        </p:nvSpPr>
        <p:spPr>
          <a:xfrm>
            <a:off x="288075" y="637850"/>
            <a:ext cx="6169500" cy="3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Instructions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Re-familiarize yourself with the core principles of the adaptive actualization methodology (slide 2).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Identify the core activity or effort associated with each stage of the flywheel (slide 3).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Identify the most important metric for each activity (slide 4).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13" name="Google Shape;113;p27"/>
          <p:cNvSpPr txBox="1"/>
          <p:nvPr/>
        </p:nvSpPr>
        <p:spPr>
          <a:xfrm rot="-623959">
            <a:off x="1487712" y="1494110"/>
            <a:ext cx="5923298" cy="1847174"/>
          </a:xfrm>
          <a:prstGeom prst="rect">
            <a:avLst/>
          </a:prstGeom>
          <a:solidFill>
            <a:srgbClr val="FD7A5E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Please make a copy of these slides in order to complete the assignment.</a:t>
            </a:r>
            <a:endParaRPr sz="360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114" name="Google Shape;11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29162" y="152400"/>
            <a:ext cx="1462500" cy="14625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Google Shape;183;p36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2413000"/>
                <a:gridCol w="2413000"/>
                <a:gridCol w="2413000"/>
              </a:tblGrid>
              <a:tr h="3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Force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Currently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 maximize 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actualization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Deliberate practice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Using a habit tracker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 session-based work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84" name="Google Shape;184;p36"/>
          <p:cNvSpPr/>
          <p:nvPr/>
        </p:nvSpPr>
        <p:spPr>
          <a:xfrm rot="10800000">
            <a:off x="6628500" y="0"/>
            <a:ext cx="2515500" cy="368400"/>
          </a:xfrm>
          <a:prstGeom prst="round1Rect">
            <a:avLst>
              <a:gd fmla="val 16667" name="adj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36"/>
          <p:cNvSpPr txBox="1"/>
          <p:nvPr/>
        </p:nvSpPr>
        <p:spPr>
          <a:xfrm>
            <a:off x="7073400" y="0"/>
            <a:ext cx="16257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Focusing</a:t>
            </a: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Forces</a:t>
            </a:r>
            <a:endParaRPr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37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2413000"/>
                <a:gridCol w="2413000"/>
                <a:gridCol w="2413000"/>
              </a:tblGrid>
              <a:tr h="3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Force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Currently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 maximize 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actualization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Professional maturation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Based on current employer’s grading system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Correlated to personal and professional impact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1" name="Google Shape;191;p37"/>
          <p:cNvSpPr/>
          <p:nvPr/>
        </p:nvSpPr>
        <p:spPr>
          <a:xfrm rot="10800000">
            <a:off x="6628500" y="0"/>
            <a:ext cx="2515500" cy="368400"/>
          </a:xfrm>
          <a:prstGeom prst="round1Rect">
            <a:avLst>
              <a:gd fmla="val 16667" name="adj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7"/>
          <p:cNvSpPr txBox="1"/>
          <p:nvPr/>
        </p:nvSpPr>
        <p:spPr>
          <a:xfrm>
            <a:off x="7073400" y="0"/>
            <a:ext cx="16257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Striding</a:t>
            </a: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Forces</a:t>
            </a:r>
            <a:endParaRPr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p38"/>
          <p:cNvPicPr preferRelativeResize="0"/>
          <p:nvPr/>
        </p:nvPicPr>
        <p:blipFill rotWithShape="1">
          <a:blip r:embed="rId3">
            <a:alphaModFix/>
          </a:blip>
          <a:srcRect b="0" l="139" r="139" t="0"/>
          <a:stretch/>
        </p:blipFill>
        <p:spPr>
          <a:xfrm>
            <a:off x="2823363" y="823113"/>
            <a:ext cx="3497274" cy="3497274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38"/>
          <p:cNvSpPr txBox="1"/>
          <p:nvPr/>
        </p:nvSpPr>
        <p:spPr>
          <a:xfrm>
            <a:off x="509075" y="555325"/>
            <a:ext cx="2768700" cy="57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List your current forces by the stage of the flywheel they’re currently optimized for.</a:t>
            </a:r>
            <a:endParaRPr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9" name="Google Shape;199;p38"/>
          <p:cNvSpPr txBox="1"/>
          <p:nvPr/>
        </p:nvSpPr>
        <p:spPr>
          <a:xfrm>
            <a:off x="185775" y="2789500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“Focus”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0" name="Google Shape;200;p38"/>
          <p:cNvSpPr txBox="1"/>
          <p:nvPr/>
        </p:nvSpPr>
        <p:spPr>
          <a:xfrm>
            <a:off x="6147050" y="8231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“Sense”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1" name="Google Shape;201;p38"/>
          <p:cNvSpPr txBox="1"/>
          <p:nvPr/>
        </p:nvSpPr>
        <p:spPr>
          <a:xfrm>
            <a:off x="6465725" y="302497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“Frame”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2" name="Google Shape;202;p38"/>
          <p:cNvSpPr txBox="1"/>
          <p:nvPr/>
        </p:nvSpPr>
        <p:spPr>
          <a:xfrm>
            <a:off x="1346325" y="42317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“Find”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03" name="Google Shape;203;p38"/>
          <p:cNvSpPr txBox="1"/>
          <p:nvPr/>
        </p:nvSpPr>
        <p:spPr>
          <a:xfrm>
            <a:off x="185775" y="15830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“Stride”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39"/>
          <p:cNvPicPr preferRelativeResize="0"/>
          <p:nvPr/>
        </p:nvPicPr>
        <p:blipFill rotWithShape="1">
          <a:blip r:embed="rId3">
            <a:alphaModFix/>
          </a:blip>
          <a:srcRect b="0" l="139" r="139" t="0"/>
          <a:stretch/>
        </p:blipFill>
        <p:spPr>
          <a:xfrm>
            <a:off x="2823363" y="823113"/>
            <a:ext cx="3497274" cy="3497274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39"/>
          <p:cNvSpPr txBox="1"/>
          <p:nvPr/>
        </p:nvSpPr>
        <p:spPr>
          <a:xfrm>
            <a:off x="634800" y="555325"/>
            <a:ext cx="2447100" cy="57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Re-align forces so they are optimized for actualization.</a:t>
            </a:r>
            <a:endParaRPr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0" name="Google Shape;210;p39"/>
          <p:cNvSpPr txBox="1"/>
          <p:nvPr/>
        </p:nvSpPr>
        <p:spPr>
          <a:xfrm>
            <a:off x="185775" y="2789500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“Focus”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1" name="Google Shape;211;p39"/>
          <p:cNvSpPr txBox="1"/>
          <p:nvPr/>
        </p:nvSpPr>
        <p:spPr>
          <a:xfrm>
            <a:off x="6147050" y="8231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“Sense”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2" name="Google Shape;212;p39"/>
          <p:cNvSpPr txBox="1"/>
          <p:nvPr/>
        </p:nvSpPr>
        <p:spPr>
          <a:xfrm>
            <a:off x="6465725" y="302497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“Frame”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3" name="Google Shape;213;p39"/>
          <p:cNvSpPr/>
          <p:nvPr/>
        </p:nvSpPr>
        <p:spPr>
          <a:xfrm>
            <a:off x="6479225" y="99933"/>
            <a:ext cx="2610600" cy="1481700"/>
          </a:xfrm>
          <a:prstGeom prst="horizontalScroll">
            <a:avLst>
              <a:gd fmla="val 12500" name="adj"/>
            </a:avLst>
          </a:prstGeom>
          <a:solidFill>
            <a:srgbClr val="19A4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Delete me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Screenshot this slide!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Post to Twitter and Instagram using hashtag #MyActualizationFlywheel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4" name="Google Shape;214;p39"/>
          <p:cNvSpPr txBox="1"/>
          <p:nvPr/>
        </p:nvSpPr>
        <p:spPr>
          <a:xfrm>
            <a:off x="1346325" y="42317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“Find”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5" name="Google Shape;215;p39"/>
          <p:cNvSpPr txBox="1"/>
          <p:nvPr/>
        </p:nvSpPr>
        <p:spPr>
          <a:xfrm>
            <a:off x="444300" y="1208425"/>
            <a:ext cx="2637600" cy="37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“Stride” forces</a:t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33475B"/>
              </a:buClr>
              <a:buSzPts val="1200"/>
              <a:buFont typeface="Source Sans Pro"/>
              <a:buChar char="●"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/>
          <p:nvPr/>
        </p:nvSpPr>
        <p:spPr>
          <a:xfrm>
            <a:off x="291925" y="662725"/>
            <a:ext cx="6169500" cy="3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Instructions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Identify your points of friction.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What can be automated?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For friction points that can’t be smoothed with automation, what can be addressed through shared goals?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shared goals won’t resolve the points of friction, what can be addressed through team reorganization?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Google Shape;225;p41"/>
          <p:cNvGraphicFramePr/>
          <p:nvPr/>
        </p:nvGraphicFramePr>
        <p:xfrm>
          <a:off x="693350" y="8317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{594725E7-404F-46CE-AD36-4A3DE6C485F3}</a:tableStyleId>
              </a:tblPr>
              <a:tblGrid>
                <a:gridCol w="2804100"/>
                <a:gridCol w="1777200"/>
                <a:gridCol w="1675900"/>
                <a:gridCol w="1500100"/>
              </a:tblGrid>
              <a:tr h="266700">
                <a:tc row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Source of friction</a:t>
                      </a:r>
                      <a:endParaRPr b="1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Can we fix this with … </a:t>
                      </a:r>
                      <a:endParaRPr b="1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</a:tr>
              <a:tr h="266700">
                <a:tc v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automation?</a:t>
                      </a:r>
                      <a:endParaRPr b="1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 new goal?</a:t>
                      </a:r>
                      <a:endParaRPr b="1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reorganization?</a:t>
                      </a:r>
                      <a:endParaRPr b="1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 anchor="ctr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0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63500" marB="63500" marR="63500" marL="63500">
                    <a:lnL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26" name="Google Shape;226;p41"/>
          <p:cNvSpPr/>
          <p:nvPr/>
        </p:nvSpPr>
        <p:spPr>
          <a:xfrm>
            <a:off x="6700075" y="124249"/>
            <a:ext cx="2246100" cy="1433700"/>
          </a:xfrm>
          <a:prstGeom prst="horizontalScroll">
            <a:avLst>
              <a:gd fmla="val 12500" name="adj"/>
            </a:avLst>
          </a:prstGeom>
          <a:solidFill>
            <a:srgbClr val="1DBCA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Delete me</a:t>
            </a:r>
            <a:endParaRPr sz="1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Screenshot this slide!</a:t>
            </a:r>
            <a:endParaRPr sz="1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" sz="10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Post to Twitter and Instagram using hashtag #MyActualizationFlywheel</a:t>
            </a:r>
            <a:endParaRPr sz="10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8"/>
          <p:cNvSpPr txBox="1"/>
          <p:nvPr/>
        </p:nvSpPr>
        <p:spPr>
          <a:xfrm>
            <a:off x="291925" y="662725"/>
            <a:ext cx="6169500" cy="3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Instructions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Re-familiarize yourself with the core principles of the adaptive actualization methodology (slide 2).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Identify the core activity or effort associated with each stage of the flywheel (slide 3).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Identify the most important metric for each activity (slide 4).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9"/>
          <p:cNvPicPr preferRelativeResize="0"/>
          <p:nvPr/>
        </p:nvPicPr>
        <p:blipFill rotWithShape="1">
          <a:blip r:embed="rId3">
            <a:alphaModFix/>
          </a:blip>
          <a:srcRect b="0" l="139" r="139" t="0"/>
          <a:stretch/>
        </p:blipFill>
        <p:spPr>
          <a:xfrm>
            <a:off x="2823363" y="742050"/>
            <a:ext cx="3497274" cy="3497274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9"/>
          <p:cNvSpPr txBox="1"/>
          <p:nvPr/>
        </p:nvSpPr>
        <p:spPr>
          <a:xfrm>
            <a:off x="6574600" y="3249725"/>
            <a:ext cx="2066700" cy="25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Make it easy to understand and adapt your thinking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6" name="Google Shape;126;p29"/>
          <p:cNvSpPr txBox="1"/>
          <p:nvPr/>
        </p:nvSpPr>
        <p:spPr>
          <a:xfrm>
            <a:off x="367275" y="3325525"/>
            <a:ext cx="2342400" cy="25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Collective actualization</a:t>
            </a: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is your actualization</a:t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7" name="Google Shape;127;p29"/>
          <p:cNvSpPr txBox="1"/>
          <p:nvPr/>
        </p:nvSpPr>
        <p:spPr>
          <a:xfrm>
            <a:off x="6384400" y="1199250"/>
            <a:ext cx="2447100" cy="57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Get to know yourself and the world better</a:t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8" name="Google Shape;128;p29"/>
          <p:cNvSpPr txBox="1"/>
          <p:nvPr/>
        </p:nvSpPr>
        <p:spPr>
          <a:xfrm>
            <a:off x="480975" y="984650"/>
            <a:ext cx="2342400" cy="25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Set yourself up for sustainable, outsized impact</a:t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29" name="Google Shape;129;p29"/>
          <p:cNvSpPr txBox="1"/>
          <p:nvPr/>
        </p:nvSpPr>
        <p:spPr>
          <a:xfrm>
            <a:off x="3316050" y="4163125"/>
            <a:ext cx="2511900" cy="25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Engage multiple identities and meaning-making</a:t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0"/>
          <p:cNvPicPr preferRelativeResize="0"/>
          <p:nvPr/>
        </p:nvPicPr>
        <p:blipFill rotWithShape="1">
          <a:blip r:embed="rId3">
            <a:alphaModFix/>
          </a:blip>
          <a:srcRect b="0" l="139" r="139" t="0"/>
          <a:stretch/>
        </p:blipFill>
        <p:spPr>
          <a:xfrm>
            <a:off x="2911824" y="732325"/>
            <a:ext cx="3320350" cy="3320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0"/>
          <p:cNvSpPr/>
          <p:nvPr/>
        </p:nvSpPr>
        <p:spPr>
          <a:xfrm>
            <a:off x="6122575" y="55202"/>
            <a:ext cx="2783100" cy="1092900"/>
          </a:xfrm>
          <a:prstGeom prst="horizontalScroll">
            <a:avLst>
              <a:gd fmla="val 12500" name="adj"/>
            </a:avLst>
          </a:prstGeom>
          <a:solidFill>
            <a:srgbClr val="F4C17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Delete me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Screenshot this slide!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Post to Twitter and Instagram </a:t>
            </a: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using hashtag #MyActualizationFlywheel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136" name="Google Shape;136;p30"/>
          <p:cNvGraphicFramePr/>
          <p:nvPr/>
        </p:nvGraphicFramePr>
        <p:xfrm>
          <a:off x="6278825" y="1269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685175"/>
                <a:gridCol w="685175"/>
                <a:gridCol w="685175"/>
                <a:gridCol w="68517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 get to know myself and the world better by …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activity&gt;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37" name="Google Shape;137;p30"/>
          <p:cNvGraphicFramePr/>
          <p:nvPr/>
        </p:nvGraphicFramePr>
        <p:xfrm>
          <a:off x="6278825" y="3080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685175"/>
                <a:gridCol w="685175"/>
                <a:gridCol w="685175"/>
                <a:gridCol w="68517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 make it easy to understand and adapt my thinking by …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activity&gt;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38" name="Google Shape;138;p30"/>
          <p:cNvGraphicFramePr/>
          <p:nvPr/>
        </p:nvGraphicFramePr>
        <p:xfrm>
          <a:off x="171125" y="1269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685175"/>
                <a:gridCol w="685175"/>
                <a:gridCol w="685175"/>
                <a:gridCol w="68517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 make outsized scalable impact by …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activity&gt;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39" name="Google Shape;139;p30"/>
          <p:cNvGraphicFramePr/>
          <p:nvPr/>
        </p:nvGraphicFramePr>
        <p:xfrm>
          <a:off x="171125" y="3623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685175"/>
                <a:gridCol w="685175"/>
                <a:gridCol w="685175"/>
                <a:gridCol w="68517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 bring purpose and intentionality to life  by …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activity&gt;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40" name="Google Shape;140;p30"/>
          <p:cNvGraphicFramePr/>
          <p:nvPr/>
        </p:nvGraphicFramePr>
        <p:xfrm>
          <a:off x="3201650" y="4052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685175"/>
                <a:gridCol w="685175"/>
                <a:gridCol w="685175"/>
                <a:gridCol w="68517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 engage </a:t>
                      </a: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multiple</a:t>
                      </a: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identities and find new meaning by…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activity&gt;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1"/>
          <p:cNvPicPr preferRelativeResize="0"/>
          <p:nvPr/>
        </p:nvPicPr>
        <p:blipFill rotWithShape="1">
          <a:blip r:embed="rId3">
            <a:alphaModFix/>
          </a:blip>
          <a:srcRect b="0" l="139" r="139" t="0"/>
          <a:stretch/>
        </p:blipFill>
        <p:spPr>
          <a:xfrm>
            <a:off x="3265035" y="1341750"/>
            <a:ext cx="2797024" cy="27970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31"/>
          <p:cNvSpPr/>
          <p:nvPr/>
        </p:nvSpPr>
        <p:spPr>
          <a:xfrm>
            <a:off x="6281200" y="226133"/>
            <a:ext cx="2610600" cy="1481700"/>
          </a:xfrm>
          <a:prstGeom prst="horizontalScroll">
            <a:avLst>
              <a:gd fmla="val 12500" name="adj"/>
            </a:avLst>
          </a:prstGeom>
          <a:solidFill>
            <a:srgbClr val="F4C17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Delete me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Screenshot this slide!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" sz="12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Post to Twitter and Instagram using hashtag #MyActualizationFlywheel</a:t>
            </a:r>
            <a:endParaRPr sz="12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147" name="Google Shape;147;p31"/>
          <p:cNvGraphicFramePr/>
          <p:nvPr/>
        </p:nvGraphicFramePr>
        <p:xfrm>
          <a:off x="930850" y="336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431925"/>
                <a:gridCol w="431925"/>
                <a:gridCol w="431925"/>
                <a:gridCol w="43192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metric&gt;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Lost: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Total: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48" name="Google Shape;148;p31"/>
          <p:cNvGraphicFramePr/>
          <p:nvPr/>
        </p:nvGraphicFramePr>
        <p:xfrm>
          <a:off x="6192675" y="1707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431925"/>
                <a:gridCol w="431925"/>
                <a:gridCol w="431925"/>
                <a:gridCol w="43192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metric&gt;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Lost: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Total: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49" name="Google Shape;149;p31"/>
          <p:cNvGraphicFramePr/>
          <p:nvPr/>
        </p:nvGraphicFramePr>
        <p:xfrm>
          <a:off x="1029575" y="1639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431925"/>
                <a:gridCol w="431925"/>
                <a:gridCol w="431925"/>
                <a:gridCol w="43192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metric&gt;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Lost: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Total: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150" name="Google Shape;150;p31"/>
          <p:cNvGraphicFramePr/>
          <p:nvPr/>
        </p:nvGraphicFramePr>
        <p:xfrm>
          <a:off x="3799688" y="4138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431925"/>
                <a:gridCol w="431925"/>
                <a:gridCol w="431925"/>
                <a:gridCol w="43192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metric&gt;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Lost: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Total: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  <p:sp>
        <p:nvSpPr>
          <p:cNvPr id="151" name="Google Shape;151;p31"/>
          <p:cNvSpPr txBox="1"/>
          <p:nvPr/>
        </p:nvSpPr>
        <p:spPr>
          <a:xfrm>
            <a:off x="509075" y="555325"/>
            <a:ext cx="2768700" cy="570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33475B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Note: “Added” and “Lost” are periodic metrics (depending on how you track results. “Total” refers to your grand total.</a:t>
            </a:r>
            <a:endParaRPr sz="1100">
              <a:solidFill>
                <a:srgbClr val="33475B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152" name="Google Shape;152;p31"/>
          <p:cNvGraphicFramePr/>
          <p:nvPr/>
        </p:nvGraphicFramePr>
        <p:xfrm>
          <a:off x="6335750" y="347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431925"/>
                <a:gridCol w="431925"/>
                <a:gridCol w="431925"/>
                <a:gridCol w="431925"/>
              </a:tblGrid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&lt;Core metric&gt;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 hMerge="1"/>
                <a:tc hMerge="1"/>
                <a:tc hMerge="1"/>
              </a:tr>
              <a:tr h="27720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Added: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Lost: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277200">
                <a:tc gridSpan="4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dk2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Total: </a:t>
                      </a:r>
                      <a:endParaRPr sz="1100">
                        <a:solidFill>
                          <a:schemeClr val="dk2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0" marR="0" marL="0">
                    <a:lnL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3F3F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2"/>
          <p:cNvSpPr txBox="1"/>
          <p:nvPr/>
        </p:nvSpPr>
        <p:spPr>
          <a:xfrm>
            <a:off x="291925" y="662725"/>
            <a:ext cx="6169500" cy="3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Instructions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List out the forces that move your experience through the flywheel. We’ve listed examples for you in each section.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Describe whether they are designed to serve your actualization needs or social normalization.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Sans Pro"/>
              <a:buAutoNum type="arabicPeriod"/>
            </a:pP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Update each force so it maximizes </a:t>
            </a: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your</a:t>
            </a:r>
            <a:r>
              <a:rPr lang="en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authenticity and potential.</a:t>
            </a:r>
            <a:endParaRPr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3"/>
          <p:cNvSpPr/>
          <p:nvPr/>
        </p:nvSpPr>
        <p:spPr>
          <a:xfrm rot="10800000">
            <a:off x="6628500" y="0"/>
            <a:ext cx="2515500" cy="368400"/>
          </a:xfrm>
          <a:prstGeom prst="round1Rect">
            <a:avLst>
              <a:gd fmla="val 16667" name="adj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63" name="Google Shape;163;p33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2413000"/>
                <a:gridCol w="2413000"/>
                <a:gridCol w="2413000"/>
              </a:tblGrid>
              <a:tr h="3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Force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Currently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 maximize actualization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Journaling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Haphazard without structure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Regular notifications with prompts and templates I can choose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64" name="Google Shape;164;p33"/>
          <p:cNvSpPr txBox="1"/>
          <p:nvPr/>
        </p:nvSpPr>
        <p:spPr>
          <a:xfrm>
            <a:off x="7073400" y="0"/>
            <a:ext cx="16257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Sensing</a:t>
            </a: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Forces</a:t>
            </a:r>
            <a:endParaRPr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34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2413000"/>
                <a:gridCol w="2413000"/>
                <a:gridCol w="2413000"/>
              </a:tblGrid>
              <a:tr h="3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Force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Currently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 maximize actualization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Ideating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Kept in a single note, 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visited</a:t>
                      </a: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as needed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Kept in separate notes, reviewed periodically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0" name="Google Shape;170;p34"/>
          <p:cNvSpPr/>
          <p:nvPr/>
        </p:nvSpPr>
        <p:spPr>
          <a:xfrm rot="10800000">
            <a:off x="6628500" y="0"/>
            <a:ext cx="2515500" cy="368400"/>
          </a:xfrm>
          <a:prstGeom prst="round1Rect">
            <a:avLst>
              <a:gd fmla="val 16667" name="adj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34"/>
          <p:cNvSpPr txBox="1"/>
          <p:nvPr/>
        </p:nvSpPr>
        <p:spPr>
          <a:xfrm>
            <a:off x="7073400" y="0"/>
            <a:ext cx="16257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Framing</a:t>
            </a: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Forces</a:t>
            </a:r>
            <a:endParaRPr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6" name="Google Shape;176;p35"/>
          <p:cNvGraphicFramePr/>
          <p:nvPr/>
        </p:nvGraphicFramePr>
        <p:xfrm>
          <a:off x="952500" y="666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{4010F89E-467E-44F9-AF4E-E2C5CE3B5A2F}</a:tableStyleId>
              </a:tblPr>
              <a:tblGrid>
                <a:gridCol w="2413000"/>
                <a:gridCol w="2413000"/>
                <a:gridCol w="2413000"/>
              </a:tblGrid>
              <a:tr h="3853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Force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Currently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To maximize actualization … 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3F3F3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Vision setting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Around big life events or annual, happy path only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666666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Start at the outset of a project, add alternative scenarios</a:t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66666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77" name="Google Shape;177;p35"/>
          <p:cNvSpPr/>
          <p:nvPr/>
        </p:nvSpPr>
        <p:spPr>
          <a:xfrm rot="10800000">
            <a:off x="6628500" y="0"/>
            <a:ext cx="2515500" cy="368400"/>
          </a:xfrm>
          <a:prstGeom prst="round1Rect">
            <a:avLst>
              <a:gd fmla="val 16667" name="adj"/>
            </a:avLst>
          </a:prstGeom>
          <a:solidFill>
            <a:srgbClr val="6D9EE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35"/>
          <p:cNvSpPr txBox="1"/>
          <p:nvPr/>
        </p:nvSpPr>
        <p:spPr>
          <a:xfrm>
            <a:off x="7073400" y="0"/>
            <a:ext cx="1625700" cy="3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Finding</a:t>
            </a:r>
            <a:r>
              <a:rPr lang="en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Forces</a:t>
            </a:r>
            <a:endParaRPr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